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0" r:id="rId2"/>
    <p:sldId id="259" r:id="rId3"/>
    <p:sldId id="261" r:id="rId4"/>
    <p:sldId id="264" r:id="rId5"/>
    <p:sldId id="304" r:id="rId6"/>
    <p:sldId id="267" r:id="rId7"/>
    <p:sldId id="310" r:id="rId8"/>
    <p:sldId id="307" r:id="rId9"/>
    <p:sldId id="272" r:id="rId10"/>
    <p:sldId id="306" r:id="rId11"/>
    <p:sldId id="273" r:id="rId12"/>
    <p:sldId id="296" r:id="rId13"/>
    <p:sldId id="298" r:id="rId14"/>
    <p:sldId id="283" r:id="rId15"/>
    <p:sldId id="294" r:id="rId16"/>
    <p:sldId id="281" r:id="rId17"/>
    <p:sldId id="311" r:id="rId18"/>
    <p:sldId id="279" r:id="rId19"/>
    <p:sldId id="290" r:id="rId20"/>
    <p:sldId id="291" r:id="rId21"/>
    <p:sldId id="282" r:id="rId22"/>
    <p:sldId id="284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CFAB6"/>
    <a:srgbClr val="FFCC00"/>
    <a:srgbClr val="859E6E"/>
    <a:srgbClr val="72A26A"/>
    <a:srgbClr val="FF6600"/>
    <a:srgbClr val="33CC33"/>
    <a:srgbClr val="FCEFCC"/>
    <a:srgbClr val="FDFCF1"/>
    <a:srgbClr val="FCFA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6685F-CE04-4131-A204-7FF47BB1F9F4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74ADF-5F80-44EB-8124-DC2376114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14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3A6-5247-498F-B7E4-9F898E41C6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3A6-5247-498F-B7E4-9F898E41C64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3A6-5247-498F-B7E4-9F898E41C64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My Documents\Downloads\1781curt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  <p:pic>
        <p:nvPicPr>
          <p:cNvPr id="3" name="Picture 2" descr="C:\Documents and Settings\User\My Documents\Downloads\gerbera_pink_flowers-2560x1600.jpg"/>
          <p:cNvPicPr>
            <a:picLocks noChangeAspect="1" noChangeArrowheads="1"/>
          </p:cNvPicPr>
          <p:nvPr/>
        </p:nvPicPr>
        <p:blipFill>
          <a:blip r:embed="rId3"/>
          <a:srcRect r="15116" b="9789"/>
          <a:stretch>
            <a:fillRect/>
          </a:stretch>
        </p:blipFill>
        <p:spPr bwMode="auto">
          <a:xfrm>
            <a:off x="1981200" y="1981200"/>
            <a:ext cx="5257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09800" y="22098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61F9E7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1500" b="1" dirty="0">
              <a:solidFill>
                <a:srgbClr val="61F9E7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5052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B5E59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>
              <a:solidFill>
                <a:srgbClr val="B5E59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4384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CC99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6576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99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rgbClr val="FF99C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6488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20127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Connector 11"/>
          <p:cNvSpPr/>
          <p:nvPr/>
        </p:nvSpPr>
        <p:spPr>
          <a:xfrm>
            <a:off x="1066800" y="2286000"/>
            <a:ext cx="3124200" cy="3276600"/>
          </a:xfrm>
          <a:prstGeom prst="flowChartConnector">
            <a:avLst/>
          </a:prstGeom>
          <a:noFill/>
          <a:ln w="1019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3455015">
            <a:off x="1131631" y="2637359"/>
            <a:ext cx="2993135" cy="30001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bn-BD" sz="6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বায়ুমন্ডল  </a:t>
            </a:r>
            <a:endParaRPr lang="en-US" sz="6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209800" y="5410200"/>
            <a:ext cx="3810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838200" y="4343400"/>
            <a:ext cx="533400" cy="381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Manual Operation 19"/>
          <p:cNvSpPr/>
          <p:nvPr/>
        </p:nvSpPr>
        <p:spPr>
          <a:xfrm rot="14644792">
            <a:off x="4389843" y="243444"/>
            <a:ext cx="1662090" cy="4453511"/>
          </a:xfrm>
          <a:prstGeom prst="flowChartManualOperation">
            <a:avLst/>
          </a:prstGeom>
          <a:solidFill>
            <a:srgbClr val="F8F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5410200" y="1524000"/>
            <a:ext cx="1219200" cy="609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5638800" y="1828800"/>
            <a:ext cx="1143000" cy="609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4343400" y="1905000"/>
            <a:ext cx="1066800" cy="533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4724400" y="2590800"/>
            <a:ext cx="1066800" cy="609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Up Arrow 28"/>
          <p:cNvSpPr/>
          <p:nvPr/>
        </p:nvSpPr>
        <p:spPr>
          <a:xfrm rot="5912473">
            <a:off x="3912243" y="4133322"/>
            <a:ext cx="336741" cy="5265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20386407">
            <a:off x="3568752" y="3481219"/>
            <a:ext cx="756779" cy="2383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6200000">
            <a:off x="2619504" y="2181095"/>
            <a:ext cx="475994" cy="38100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9195517">
            <a:off x="3401430" y="2739810"/>
            <a:ext cx="536590" cy="2020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rot="7863059">
            <a:off x="3355300" y="5005605"/>
            <a:ext cx="414695" cy="59840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43600" y="0"/>
            <a:ext cx="2514600" cy="2743200"/>
          </a:xfrm>
          <a:prstGeom prst="ellipse">
            <a:avLst/>
          </a:prstGeom>
          <a:gradFill flip="none" rotWithShape="1">
            <a:gsLst>
              <a:gs pos="26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1" name="Picture 1" descr="C:\Documents and Settings\User\My Documents\Downloads\animated_eart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667000"/>
            <a:ext cx="2362200" cy="2667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21077999">
            <a:off x="2004363" y="2270371"/>
            <a:ext cx="82897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 rot="7596429">
            <a:off x="3522985" y="46806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 rot="6692342">
            <a:off x="3853451" y="376513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 rot="9382843">
            <a:off x="2713916" y="53718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 rot="13323717">
            <a:off x="1190892" y="50266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6248400"/>
            <a:ext cx="82296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কার্বন-ডাই-অক্সাইডের স্তর তাপ বিকিরণে বাধা দিয়ে বায়ুমণ্ডলকে উত্তপ্ত করছে।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125 0.083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2083 0.1111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4167 0.0888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3334 L -0.125 0.1111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9271 -0.0898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7847 -0.125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95600" y="228600"/>
            <a:ext cx="378781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লক্ষ্য করঃ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762000"/>
            <a:ext cx="190500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বুঝতে পাচ্ছ ?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1447799"/>
            <a:ext cx="7162800" cy="3886201"/>
            <a:chOff x="990600" y="1447799"/>
            <a:chExt cx="7162800" cy="45720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 b="37472"/>
            <a:stretch>
              <a:fillRect/>
            </a:stretch>
          </p:blipFill>
          <p:spPr bwMode="auto">
            <a:xfrm>
              <a:off x="990600" y="1447799"/>
              <a:ext cx="7162800" cy="4572001"/>
            </a:xfrm>
            <a:prstGeom prst="rect">
              <a:avLst/>
            </a:prstGeom>
            <a:noFill/>
            <a:ln w="76200">
              <a:solidFill>
                <a:srgbClr val="0000FF"/>
              </a:solidFill>
              <a:miter lim="800000"/>
              <a:headEnd/>
              <a:tailEnd/>
            </a:ln>
            <a:effectLst/>
          </p:spPr>
        </p:pic>
        <p:sp>
          <p:nvSpPr>
            <p:cNvPr id="2" name="Oval 1"/>
            <p:cNvSpPr/>
            <p:nvPr/>
          </p:nvSpPr>
          <p:spPr>
            <a:xfrm>
              <a:off x="3810000" y="1796143"/>
              <a:ext cx="609600" cy="457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5715000"/>
            <a:ext cx="8686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গ্রীনহাউজের ভিতরের তাপ কাচের ভিতর দিয়ে বাইরে যেতে পারে না ফলে ঘর গরম থাকে।পৃথিবীর তাপও একইভাবে বায়ুমন্ডলের 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 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ভিতর দিয়ে মহাশূন্যে যেতে না পারার কারণে পৃথিবীউত্তপ্ত হয়ে পড়ে।এই ঘটনাই গ্রীনহাউস প্রতিক্রিয়া।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My Documents\My Pictures\333.JPG"/>
          <p:cNvPicPr>
            <a:picLocks noChangeAspect="1" noChangeArrowheads="1"/>
          </p:cNvPicPr>
          <p:nvPr/>
        </p:nvPicPr>
        <p:blipFill>
          <a:blip r:embed="rId3"/>
          <a:srcRect l="1817" t="2985" r="9174" b="2985"/>
          <a:stretch>
            <a:fillRect/>
          </a:stretch>
        </p:blipFill>
        <p:spPr bwMode="auto">
          <a:xfrm>
            <a:off x="381000" y="1207532"/>
            <a:ext cx="8229600" cy="5029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4" name="Picture 1" descr="C:\Documents and Settings\User\My Documents\Downloads\IndexAnimatedManWalkingIc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036332"/>
            <a:ext cx="685800" cy="1295400"/>
          </a:xfrm>
          <a:prstGeom prst="rect">
            <a:avLst/>
          </a:prstGeom>
          <a:noFill/>
        </p:spPr>
      </p:pic>
      <p:pic>
        <p:nvPicPr>
          <p:cNvPr id="5" name="Picture 4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655332"/>
            <a:ext cx="914400" cy="1694688"/>
          </a:xfrm>
          <a:prstGeom prst="rect">
            <a:avLst/>
          </a:prstGeom>
          <a:noFill/>
        </p:spPr>
      </p:pic>
      <p:pic>
        <p:nvPicPr>
          <p:cNvPr id="6" name="Picture 2" descr="C:\Documents and Settings\User\My Documents\Downloads\Pushups_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493532"/>
            <a:ext cx="864434" cy="727869"/>
          </a:xfrm>
          <a:prstGeom prst="rect">
            <a:avLst/>
          </a:prstGeom>
          <a:noFill/>
        </p:spPr>
      </p:pic>
      <p:pic>
        <p:nvPicPr>
          <p:cNvPr id="7" name="Picture 3" descr="C:\Documents and Settings\User\My Documents\Downloads\exercise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188732"/>
            <a:ext cx="685800" cy="99086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848600" y="2350532"/>
            <a:ext cx="510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3264932"/>
            <a:ext cx="510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2502932"/>
            <a:ext cx="510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228600"/>
            <a:ext cx="8229599" cy="8381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1308A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দেখ ও চিন্তা করে বলোতো কী হচ্ছে?</a:t>
            </a:r>
            <a:r>
              <a:rPr lang="bn-BD" sz="44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2686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81200" y="1512332"/>
            <a:ext cx="434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2502932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39000" y="1740932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5800" y="1588532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0" y="1436132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1512332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356866"/>
            <a:ext cx="8229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1308A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সকালের বিশুদ্ধ বাতাস লোকজন ব্যায়াম করছে। বাতাসে অক্সিজেনের পরিমাণ বেশী। </a:t>
            </a:r>
            <a:endParaRPr lang="en-US" b="1" dirty="0">
              <a:ln w="11430"/>
              <a:solidFill>
                <a:srgbClr val="1308A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8203358" y="591735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2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33333E-6 C 0.00451 0.0118 0.00781 0.02592 0.0177 0.03009 C 0.02708 0.03819 0.03784 0.04699 0.04843 0.05162 C 0.04999 0.0537 0.05121 0.05671 0.05329 0.0581 C 0.05624 0.06018 0.06284 0.06226 0.06284 0.06226 C 0.07117 0.06967 0.0809 0.07129 0.09027 0.07523 C 0.096 0.08055 0.09322 0.07963 0.09843 0.07963 " pathEditMode="relative" ptsTypes="ffffffA">
                                      <p:cBhvr>
                                        <p:cTn id="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1898 -0.00608 0.03333 -0.01285 0.04953 C -0.01407 0.05231 -0.01441 0.05578 -0.01615 0.0581 C -0.01893 0.0618 -0.0257 0.06666 -0.0257 0.06666 C -0.03507 0.08518 -0.0224 0.06203 -0.03386 0.07731 C -0.04532 0.09259 -0.02795 0.07569 -0.04184 0.08819 C -0.04896 0.10231 -0.05417 0.11736 -0.06129 0.13125 C -0.06476 0.14583 -0.07223 0.15578 -0.08056 0.16551 C -0.08611 0.17176 -0.08907 0.17939 -0.09514 0.18495 C -0.10139 0.19791 -0.11459 0.20254 -0.12414 0.21064 C -0.13195 0.22615 -0.12952 0.22361 -0.14514 0.22361 " pathEditMode="relative" ptsTypes="ffffffffffA">
                                      <p:cBhvr>
                                        <p:cTn id="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2.59259E-6 C -0.01024 0.00463 -0.01823 0.0088 -0.02899 0.01088 C -0.04757 0.02338 -0.03715 0.01898 -0.06128 0.02153 C -0.06962 0.0294 -0.07899 0.03195 -0.08871 0.03449 C -0.10208 0.0419 -0.11493 0.04676 -0.12899 0.05162 C -0.13385 0.05324 -0.13837 0.05787 -0.1434 0.0581 C -0.17726 0.06019 -0.21128 0.05972 -0.24514 0.06042 C -0.24878 0.06204 -0.25312 0.06158 -0.25642 0.06458 C -0.25798 0.06597 -0.25816 0.06921 -0.25955 0.07107 C -0.26267 0.07546 -0.26528 0.0757 -0.26927 0.07755 C -0.275 0.08773 -0.28177 0.09908 -0.29028 0.10556 C -0.29635 0.11019 -0.30208 0.1125 -0.30798 0.11829 C -0.31198 0.12894 -0.3184 0.13542 -0.32257 0.1463 C -0.32639 0.15625 -0.32795 0.16898 -0.33212 0.1787 C -0.33837 0.19329 -0.34618 0.20949 -0.35312 0.22384 C -0.35833 0.2213 -0.36771 0.21296 -0.36771 0.21296 C -0.37396 0.19607 -0.36684 0.21204 -0.37743 0.19792 C -0.37934 0.19537 -0.38003 0.19167 -0.38212 0.18935 C -0.38403 0.18727 -0.38663 0.18681 -0.38871 0.18495 C -0.39427 0.17963 -0.39635 0.175 -0.40312 0.17222 C -0.40816 0.16227 -0.41597 0.15394 -0.42413 0.14861 C -0.43003 0.13773 -0.43837 0.12986 -0.4434 0.11829 C -0.44583 0.11273 -0.45 0.10116 -0.45 0.10116 C -0.45156 0.09213 -0.45469 0.08449 -0.45642 0.07546 C -0.45746 0.06968 -0.45955 0.0581 -0.45955 0.0581 C -0.46111 0.02894 -0.45816 0.0257 -0.47083 0.0088 " pathEditMode="relative" ptsTypes="fffffffffffffffffffffffffA">
                                      <p:cBhvr>
                                        <p:cTn id="1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55556E-6 C 0.01892 0.01621 0.03976 0.00973 0.06285 0.01065 C 0.07708 0.01667 0.08542 0.01436 0.10156 0.01274 C 0.11128 0.0095 0.12465 0.01112 0.13385 0.01713 C 0.13559 0.01829 0.13681 0.02038 0.13872 0.0213 C 0.14392 0.02362 0.14948 0.02408 0.15486 0.0257 C 0.17639 0.02362 0.16892 0.02362 0.17743 0.02362 " pathEditMode="relative" ptsTypes="ffffff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0.0125 C 0.00625 0.02338 -0.01493 0.01343 0.00451 0.01875 C 0.03351 0.02662 0.00712 0.02176 0.02517 0.025 C 0.06007 0.03796 0.1 0.03542 0.14184 0.03611 C 0.16528 0.04028 0.19097 0.04028 0.2151 0.04259 C 0.25938 0.0419 0.30347 0.0419 0.34774 0.0412 C 0.35816 0.04097 0.36944 0.03773 0.37986 0.03611 C 0.3875 0.03495 0.40278 0.03241 0.40278 0.03264 C 0.40885 0.02755 0.41997 0.025 0.43003 0.02245 C 0.43646 0.01319 0.42708 0.025 0.43941 0.01505 C 0.44219 0.0125 0.4434 0.00972 0.44601 0.00741 C 0.44514 0.00255 0.44688 -0.00324 0.44167 -0.00741 C 0.43472 -0.01319 0.41892 -0.0206 0.40747 -0.02245 C 0.38524 -0.03079 0.36059 -0.03472 0.33403 -0.03634 C 0.28403 -0.04491 0.18281 -0.03727 0.12587 -0.03634 C 0.11701 -0.03588 0.09531 -0.03519 0.08472 -0.03403 C 0.07014 -0.03241 0.06007 -0.02593 0.04583 -0.02384 C 0.04288 -0.02269 0.02691 -0.01736 0.02292 -0.01505 C 0.00833 -0.00718 0.02865 -0.01505 0.01128 -0.00903 C 0.0099 -0.00741 0.00885 -0.00532 0.00694 -0.00394 C 0.00486 -0.00255 1.38778E-17 3.7037E-7 1.38778E-17 3.7037E-7 " pathEditMode="relative" rAng="0" ptsTypes="ffffffffffffffffffffA">
                                      <p:cBhvr>
                                        <p:cTn id="1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0" y="-1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463 C -0.01094 -0.00232 -0.01754 0.00208 -0.02535 0.00625 C -0.03386 0.01759 -0.04566 0.02292 -0.05764 0.02546 C -0.0665 0.02986 -0.07448 0.03681 -0.08334 0.04051 C -0.09115 0.05116 -0.09965 0.0588 -0.1092 0.06643 C -0.11979 0.08403 -0.13698 0.09676 -0.15104 0.10949 C -0.1559 0.11389 -0.16198 0.11458 -0.16719 0.11806 C -0.17118 0.12847 -0.17396 0.13009 -0.18177 0.13518 C -0.18386 0.14421 -0.18559 0.14931 -0.1915 0.15463 C -0.19288 0.16042 -0.19219 0.16319 -0.19792 0.16319 C -0.19965 0.16319 -0.20278 0.16111 -0.20278 0.16134 " pathEditMode="relative" rAng="0" ptsTypes="ffffffffffA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85185E-6 C -0.01545 0.00278 -0.0276 0.00694 -0.04357 0.0088 C -0.05954 0.01296 -0.07378 0.01759 -0.09027 0.01944 C -0.10572 0.02963 -0.12499 0.02569 -0.14201 0.02801 C -0.15555 0.03241 -0.16996 0.03426 -0.18385 0.03657 C -0.20242 0.04653 -0.22378 0.04884 -0.24357 0.05162 C -0.24513 0.05093 -0.2467 0.04954 -0.24843 0.04954 C -0.29062 0.04954 -0.30451 0.04907 -0.34999 0.04745 C -0.35538 0.04606 -0.36076 0.04444 -0.36614 0.04305 C -0.36874 0.04236 -0.37413 0.04097 -0.37413 0.04097 C -0.38402 0.03449 -0.39461 0.03518 -0.40486 0.03009 C -0.41076 0.02708 -0.41492 0.02199 -0.421 0.01944 C -0.42499 0.01111 -0.42933 0.00602 -0.43541 -1.85185E-6 C -0.43645 -0.00278 -0.43958 -0.00556 -0.43871 -0.00857 C -0.43732 -0.01343 -0.43107 -0.01111 -0.42742 -0.01273 C -0.4151 -0.01829 -0.40295 -0.0206 -0.39027 -0.02361 C -0.38819 -0.02407 -0.38593 -0.025 -0.38385 -0.0257 C -0.38229 -0.02639 -0.37899 -0.02778 -0.37899 -0.02778 " pathEditMode="relative" ptsTypes="fffffffffffffffffA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22222E-6 C -0.00053 0.01644 0.00034 0.0331 -0.00157 0.04954 C -0.00227 0.05579 -0.00799 0.06667 -0.00799 0.06667 C -0.00904 0.07246 -0.01025 0.07801 -0.01129 0.0838 C -0.01181 0.08658 -0.01233 0.08959 -0.01286 0.09236 C -0.01338 0.09445 -0.01442 0.09884 -0.01442 0.09884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C -0.00156 0.01852 -0.00295 0.03727 -0.00469 0.05579 C -0.00503 0.05949 -0.00573 0.06319 -0.00642 0.06667 C -0.00781 0.07315 -0.01128 0.08588 -0.01128 0.08588 C -0.01232 0.09467 -0.01528 0.10301 -0.01597 0.1118 C -0.01892 0.15301 -0.01007 0.17592 -0.03385 0.2 C -0.03819 0.2118 -0.04375 0.21921 -0.05312 0.22361 C -0.03871 0.22986 -0.04427 0.22963 -0.0467 0.18264 C -0.04705 0.17592 -0.05156 0.16342 -0.05156 0.16342 C -0.0493 0.15116 -0.05208 0.14143 -0.05312 0.12893 C -0.05555 0.10023 -0.05694 0.04421 -0.07743 0.02569 C -0.08055 0.01273 -0.08628 0.00787 -0.09514 0.00208 C -0.10191 -0.01181 -0.09357 0.00185 -0.10469 -0.00648 C -0.1066 -0.0081 -0.10746 -0.01181 -0.10955 -0.01296 C -0.11354 -0.01551 -0.11823 -0.01597 -0.12257 -0.01736 C -0.12413 -0.01875 -0.12621 -0.01945 -0.12743 -0.02153 C -0.13455 -0.03333 -0.12222 -0.02246 -0.13055 -0.03658 C -0.1316 -0.03843 -0.13385 -0.0382 -0.13542 -0.03889 C -0.14028 -0.03681 -0.14548 -0.03542 -0.15 -0.03241 C -0.15208 -0.03102 -0.15642 -0.02801 -0.15642 -0.02801 " pathEditMode="relative" ptsTypes="fffffffffffffffffff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42" grpId="0"/>
      <p:bldP spid="43" grpId="0"/>
      <p:bldP spid="44" grpId="0"/>
      <p:bldP spid="45" grpId="0"/>
      <p:bldP spid="17" grpId="0"/>
      <p:bldP spid="17" grpId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User\My Documents\My Pictures\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"/>
            <a:ext cx="8629404" cy="6096000"/>
          </a:xfrm>
          <a:prstGeom prst="rect">
            <a:avLst/>
          </a:prstGeom>
          <a:noFill/>
        </p:spPr>
      </p:pic>
      <p:pic>
        <p:nvPicPr>
          <p:cNvPr id="4" name="Picture 4" descr="C:\Documents and Settings\User\My Documents\Downloads\Car__Back_side_by_LavinAstald.jpg"/>
          <p:cNvPicPr>
            <a:picLocks noChangeAspect="1" noChangeArrowheads="1"/>
          </p:cNvPicPr>
          <p:nvPr/>
        </p:nvPicPr>
        <p:blipFill>
          <a:blip r:embed="rId5" cstate="print"/>
          <a:srcRect l="6997" t="5951" r="9038"/>
          <a:stretch>
            <a:fillRect/>
          </a:stretch>
        </p:blipFill>
        <p:spPr bwMode="auto">
          <a:xfrm rot="20959054">
            <a:off x="4328529" y="4636369"/>
            <a:ext cx="403660" cy="932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2971800" y="57912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51592" y="1090025"/>
            <a:ext cx="513826" cy="86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  <a:p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</a:p>
          <a:p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SO2</a:t>
            </a:r>
            <a:endParaRPr lang="en-US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5943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2514600"/>
            <a:ext cx="491358" cy="3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7800" y="3352800"/>
            <a:ext cx="491358" cy="3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2590800"/>
            <a:ext cx="491358" cy="3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H:\3dsmax6\Geogeafi\Smock 5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2274" y="2154198"/>
            <a:ext cx="316675" cy="1243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127000"/>
          </a:effectLst>
        </p:spPr>
      </p:pic>
      <p:pic>
        <p:nvPicPr>
          <p:cNvPr id="18" name="Picture 3" descr="H:\3dsmax6\Geogeafi\Smock 5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5599" y="1759930"/>
            <a:ext cx="475013" cy="16377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127000"/>
          </a:effectLst>
        </p:spPr>
      </p:pic>
      <p:pic>
        <p:nvPicPr>
          <p:cNvPr id="19" name="Picture 3" descr="H:\3dsmax6\Geogeafi\Smock 5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84597">
            <a:off x="4396280" y="5268709"/>
            <a:ext cx="624924" cy="9495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127000"/>
          </a:effectLst>
        </p:spPr>
      </p:pic>
      <p:pic>
        <p:nvPicPr>
          <p:cNvPr id="20" name="Picture 3" descr="H:\3dsmax6\Geogeafi\Smock 5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81539" flipH="1">
            <a:off x="3255766" y="4345118"/>
            <a:ext cx="587717" cy="20820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127000"/>
          </a:effectLst>
        </p:spPr>
      </p:pic>
      <p:pic>
        <p:nvPicPr>
          <p:cNvPr id="21" name="Picture 2" descr="C:\Documents and Settings\User\My Documents\My Pictures\6.JPG"/>
          <p:cNvPicPr>
            <a:picLocks noChangeAspect="1" noChangeArrowheads="1"/>
          </p:cNvPicPr>
          <p:nvPr/>
        </p:nvPicPr>
        <p:blipFill>
          <a:blip r:embed="rId7"/>
          <a:srcRect l="25000" t="33333" r="37500" b="39584"/>
          <a:stretch>
            <a:fillRect/>
          </a:stretch>
        </p:blipFill>
        <p:spPr bwMode="auto">
          <a:xfrm>
            <a:off x="3352800" y="4343400"/>
            <a:ext cx="554182" cy="81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1752600" y="35052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770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0" y="1600200"/>
            <a:ext cx="505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57600" y="1828800"/>
            <a:ext cx="63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11412" y="2286000"/>
            <a:ext cx="66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" y="27432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3800" y="2209800"/>
            <a:ext cx="57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249411" y="2438400"/>
            <a:ext cx="8389" cy="71251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638800" y="2819400"/>
            <a:ext cx="17079" cy="5334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5665197" y="2793002"/>
            <a:ext cx="475013" cy="706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5540592" y="3832007"/>
            <a:ext cx="873826" cy="6781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252207" y="3429000"/>
            <a:ext cx="5593" cy="95002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995112" y="720693"/>
            <a:ext cx="590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781800" y="905359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28840" y="972842"/>
            <a:ext cx="524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1" descr="C:\Documents and Settings\User\My Documents\Downloads\after-exercise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2133600"/>
            <a:ext cx="819157" cy="274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2" name="Rectangle 131"/>
          <p:cNvSpPr/>
          <p:nvPr/>
        </p:nvSpPr>
        <p:spPr>
          <a:xfrm>
            <a:off x="4225721" y="1209097"/>
            <a:ext cx="691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2" descr="C:\Documents and Settings\User\My Documents\Downloads\air_pollutiont35453234534.jpg"/>
          <p:cNvPicPr>
            <a:picLocks noChangeAspect="1" noChangeArrowheads="1"/>
          </p:cNvPicPr>
          <p:nvPr/>
        </p:nvPicPr>
        <p:blipFill>
          <a:blip r:embed="rId9"/>
          <a:srcRect l="59167" r="9167" b="44828"/>
          <a:stretch>
            <a:fillRect/>
          </a:stretch>
        </p:blipFill>
        <p:spPr bwMode="auto">
          <a:xfrm>
            <a:off x="2810503" y="785378"/>
            <a:ext cx="721763" cy="109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Rectangle 35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9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17824 L -0.00938 -0.0995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0416 -0.215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5 -0.11574 L 8.33333E-7 -1.8518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5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16944 0.150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7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4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0469 -0.66018 " pathEditMode="relative" rAng="0" ptsTypes="AA">
                                      <p:cBhvr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3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64 -0.66019 " pathEditMode="relative" rAng="0" ptsTypes="AA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3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22222E-6 C 0.00659 0.00162 0.01284 0.00417 0.01926 0.00648 C 0.03038 0.0162 0.02534 0.01342 0.03385 0.01713 C 0.04687 0.02893 0.05399 0.02847 0.07083 0.03009 C 0.07239 0.03079 0.07413 0.03148 0.07569 0.03217 C 0.07777 0.03287 0.08003 0.03333 0.08211 0.03426 C 0.08541 0.03565 0.09183 0.03866 0.09183 0.03866 C 0.12517 0.03657 0.12413 0.05092 0.12413 0.03217 " pathEditMode="relative" ptsTypes="fffffff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00191 -0.1923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64 0.04837 C 0.17118 0.05162 0.16423 0.04722 0.15607 0.04629 C 0.14635 0.04537 0.1368 0.0449 0.12708 0.04421 C 0.11475 0.0412 0.10243 0.03981 0.08993 0.03773 C 0.07934 0.03379 0.0684 0.03263 0.05763 0.02916 C 0.04652 0.01898 0.05156 0.02199 0.04305 0.01828 C 0.02829 0.00509 0.00868 0.00069 -0.00851 -0.00325 C -0.01424 -0.02686 -0.01198 -0.0125 -0.01007 -0.05047 C -0.00955 -0.05903 -0.00921 -0.06783 -0.00851 -0.07639 C -0.00816 -0.08149 -0.00695 -0.09144 -0.00695 -0.09144 " pathEditMode="relative" ptsTypes="fffffffffA">
                                      <p:cBhvr>
                                        <p:cTn id="7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6 0.29537 L 0.04636 -0.037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89 0.01991 -0.0151 0.04213 -0.02083 0.06458 C -0.02482 0.08032 -0.02014 0.05833 -0.02569 0.08819 C -0.02621 0.09097 -0.02743 0.09676 -0.02743 0.09676 C -0.02795 0.11041 -0.02812 0.12384 -0.02899 0.1375 C -0.02969 0.14977 -0.03368 0.16204 -0.03542 0.17407 C -0.03663 0.18194 -0.03715 0.19259 -0.04028 0.2 C -0.04167 0.20301 -0.04514 0.20856 -0.04514 0.20856 " pathEditMode="relative" ptsTypes="fffffffA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0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00468 -0.1935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9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3" grpId="0"/>
      <p:bldP spid="13" grpId="1"/>
      <p:bldP spid="13" grpId="2"/>
      <p:bldP spid="14" grpId="0"/>
      <p:bldP spid="14" grpId="1"/>
      <p:bldP spid="15" grpId="0"/>
      <p:bldP spid="15" grpId="1"/>
      <p:bldP spid="16" grpId="0"/>
      <p:bldP spid="16" grpId="1"/>
      <p:bldP spid="22" grpId="0"/>
      <p:bldP spid="22" grpId="1"/>
      <p:bldP spid="23" grpId="0"/>
      <p:bldP spid="23" grpId="1"/>
      <p:bldP spid="25" grpId="0"/>
      <p:bldP spid="25" grpId="1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CER\Desktop\Shaju\1664176-550543-cut-wood-in-chaotic-heap-outdoor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007" y="731100"/>
            <a:ext cx="8283388" cy="5523847"/>
          </a:xfrm>
          <a:prstGeom prst="round2Diag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27" name="Picture 3" descr="C:\Documents and Settings\ACER\Desktop\Shaju\r461558_22709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007" y="574360"/>
            <a:ext cx="8292993" cy="5793456"/>
          </a:xfrm>
          <a:prstGeom prst="round2Diag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28" name="Picture 4" descr="C:\Documents and Settings\ACER\Desktop\Shaju\dhaka2.jpg"/>
          <p:cNvPicPr>
            <a:picLocks noChangeAspect="1" noChangeArrowheads="1"/>
          </p:cNvPicPr>
          <p:nvPr/>
        </p:nvPicPr>
        <p:blipFill>
          <a:blip r:embed="rId5"/>
          <a:srcRect b="5797"/>
          <a:stretch>
            <a:fillRect/>
          </a:stretch>
        </p:blipFill>
        <p:spPr bwMode="auto">
          <a:xfrm>
            <a:off x="381000" y="533400"/>
            <a:ext cx="8458200" cy="5867399"/>
          </a:xfrm>
          <a:prstGeom prst="round2Diag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447800" y="872808"/>
            <a:ext cx="89846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816820"/>
            <a:ext cx="88750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58500" y="990600"/>
            <a:ext cx="1047021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81476" y="1066800"/>
            <a:ext cx="98611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CER\Desktop\Shaju\PowerPlantEmiss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14400"/>
            <a:ext cx="5486400" cy="533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67000" y="1447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2514600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1676400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1447800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1905000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2362200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Documents and Settings\ACER\Desktop\Shaju\1664176-550543-cut-wood-in-chaotic-heap-outdoor-backgrou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605246"/>
            <a:ext cx="2209800" cy="5642066"/>
          </a:xfrm>
          <a:prstGeom prst="round2Diag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1" name="Picture 3" descr="C:\Documents and Settings\ACER\Desktop\Shaju\r461558_22709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605246"/>
            <a:ext cx="2362200" cy="5602333"/>
          </a:xfrm>
          <a:prstGeom prst="round2Diag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2" name="Picture 4" descr="C:\Documents and Settings\ACER\Desktop\Shaju\dhak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644979"/>
            <a:ext cx="2438400" cy="5562600"/>
          </a:xfrm>
          <a:prstGeom prst="round2Diag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797030" y="6324600"/>
            <a:ext cx="598753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বর্ধিত জনসংখ্যার চাহিদা মেটাতেই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বায়ুমণ্ডলে 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পরিমাণ বাড়ছে। 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0" y="6488668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309 0.6302 C 0.67656 0.61702 0.67309 0.63136 0.67604 0.60846 C 0.67691 0.60176 0.67917 0.58858 0.67917 0.58858 C 0.67274 0.57192 0.6776 0.58904 0.6776 0.57262 C 0.6776 0.5666 0.67656 0.56082 0.67604 0.55481 C 0.67986 0.47549 0.67483 0.58649 0.67917 0.45328 C 0.68038 0.4142 0.68507 0.37512 0.68663 0.33603 C 0.68559 0.31475 0.6849 0.29348 0.68351 0.27243 C 0.68299 0.26364 0.68056 0.24653 0.68056 0.24653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0.25209 C 0.04861 0.19751 0.04635 0.15218 0.04774 0.09853 C 0.04514 0.08835 0.04722 0.08442 0.03993 0.07794 C 0.03784 0.06754 0.03194 0.06014 0.02465 0.05551 C 0.02239 0.04672 0.01892 0.04487 0.01389 0.03909 C 0.01059 0.03516 0.00451 0.02683 0.00451 0.02683 C 0.00191 0.01481 2.77778E-6 0.01388 2.77778E-6 5.64292E-6 " pathEditMode="relative" ptsTypes="ffffff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65 0.09575 C -0.30313 0.04371 -0.30208 -0.00809 -0.30208 -0.06013 " pathEditMode="relative" rAng="0" ptsTypes="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23775 C 0.0974 0.22226 0.09358 0.20676 0.08768 0.19265 C 0.08299 0.18132 0.07691 0.17115 0.07223 0.15981 C 0.06997 0.1545 0.06736 0.14941 0.06615 0.14339 C 0.06563 0.14062 0.06545 0.13784 0.06459 0.1353 C 0.06285 0.13091 0.05973 0.12767 0.05834 0.12304 C 0.05434 0.10894 0.04809 0.09252 0.03837 0.08396 C 0.0316 0.07193 0.02604 0.06684 0.01841 0.0532 C 0.01736 0.05135 0.01528 0.04719 0.01528 0.04719 C 0.0125 0.03262 0.00625 0.02475 -3.88889E-6 0.01227 C -0.00173 0.0088 -3.88889E-6 0.00417 -3.88889E-6 5.93895E-6 " pathEditMode="relative" ptsTypes="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6 0.17831 C -0.07848 0.16605 -0.07639 0.15472 -0.06771 0.14755 C -0.06337 0.13853 -0.06129 0.13067 -0.05539 0.1228 C -0.05226 0.11425 -0.05139 0.10939 -0.04462 0.10638 C -0.04358 0.1043 -0.04289 0.10199 -0.04167 0.10037 C -0.04028 0.09852 -0.0382 0.09806 -0.03698 0.09621 C -0.03594 0.09459 -0.03629 0.09204 -0.03542 0.09019 C -0.03421 0.08788 -0.03247 0.08603 -0.03091 0.08395 C -0.02691 0.0629 -0.03282 0.08858 -0.02466 0.06961 C -0.01875 0.05597 -0.02917 0.06568 -0.01702 0.05735 C -0.01598 0.05527 -0.01528 0.05273 -0.01389 0.05111 C -0.01268 0.04972 -0.01007 0.05088 -0.00938 0.04903 C -0.00487 0.03816 -0.0066 0.03053 -0.00157 0.02035 C 0.00017 0.00393 2.77778E-7 0.01087 2.77778E-7 -2.09991E-6 " pathEditMode="relative" ptsTypes="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05 0.28426 C 0.21996 0.19027 0.22135 0.20416 0.21632 0.10208 C 0.21441 0.06134 0.21753 0.07245 0.20937 0.05092 C 0.20694 0.03402 0.2059 0.01273 0.1941 -0.00162 C 0.19236 -0.00741 0.19253 -0.00857 0.18889 -0.01389 C 0.18559 -0.01829 0.17882 -0.02176 0.17882 -0.02709 " pathEditMode="relative" rAng="0" ptsTypes="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381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99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নিচের ছবিতে দেখা যাচ্ছে আমাদের নিত্য ব্যবহার্য বিভিন্ন সরঞ্জাম, বলোতো এগুলোর মধ্যে কোন সরঞ্জামগুলো থেকে</a:t>
            </a:r>
            <a:r>
              <a:rPr lang="en-US" sz="2400" b="1" dirty="0" smtClean="0">
                <a:solidFill>
                  <a:srgbClr val="0099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co</a:t>
            </a:r>
            <a:r>
              <a:rPr lang="en-US" b="1" dirty="0" smtClean="0">
                <a:solidFill>
                  <a:srgbClr val="0099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solidFill>
                  <a:srgbClr val="00990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নিঃসরণ হয়?    </a:t>
            </a:r>
            <a:endParaRPr lang="en-US" sz="2400" b="1" dirty="0">
              <a:solidFill>
                <a:srgbClr val="009900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2946" name="Picture 2" descr="C:\Documents and Settings\User\My Documents\Downloads\green_house_img2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7086600" cy="5029200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</p:pic>
      <p:sp>
        <p:nvSpPr>
          <p:cNvPr id="16" name="Oval 15"/>
          <p:cNvSpPr/>
          <p:nvPr/>
        </p:nvSpPr>
        <p:spPr>
          <a:xfrm>
            <a:off x="8229600" y="18288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29600" y="14478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C:\Documents and Settings\Mark\Desktop\nishat\lg-single-door-refrigerator-gl-201kl5-large.jpg"/>
          <p:cNvPicPr>
            <a:picLocks noChangeAspect="1" noChangeArrowheads="1"/>
          </p:cNvPicPr>
          <p:nvPr/>
        </p:nvPicPr>
        <p:blipFill>
          <a:blip r:embed="rId4" cstate="print"/>
          <a:srcRect l="28507" t="50000" r="30896"/>
          <a:stretch>
            <a:fillRect/>
          </a:stretch>
        </p:blipFill>
        <p:spPr bwMode="auto">
          <a:xfrm>
            <a:off x="6324600" y="4191000"/>
            <a:ext cx="381000" cy="6096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8229600" y="2438400"/>
            <a:ext cx="914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51434E-6 C -0.00955 0.00324 -0.00434 0.00047 -0.01493 0.00995 C -0.0184 0.01296 -0.02292 0.01272 -0.02691 0.01411 C -0.0342 0.02683 -0.04167 0.04209 -0.05382 0.0458 C -0.05851 0.05204 -0.0632 0.0569 -0.06875 0.06175 C -0.07326 0.07077 -0.07899 0.07332 -0.08663 0.07563 C -0.10521 0.09344 -0.11962 0.11633 -0.13733 0.1353 C -0.14479 0.14316 -0.14028 0.14501 -0.15226 0.15125 C -0.15903 0.16027 -0.1658 0.16837 -0.17465 0.17299 C -0.18195 0.18432 -0.18854 0.19242 -0.19861 0.19889 C -0.20226 0.21439 -0.1967 0.19658 -0.20451 0.20699 C -0.20608 0.20907 -0.20608 0.21254 -0.20747 0.21485 C -0.21111 0.22063 -0.21545 0.22549 -0.21945 0.23081 C -0.22066 0.23243 -0.22101 0.2352 -0.2224 0.23659 C -0.22552 0.24006 -0.22951 0.24168 -0.23281 0.24468 C -0.23524 0.25394 -0.24219 0.25486 -0.24931 0.26064 C -0.25764 0.26735 -0.26528 0.27128 -0.27465 0.27452 C -0.2849 0.28354 -0.30434 0.28932 -0.31649 0.29233 C -0.31754 0.29441 -0.31945 0.29834 -0.31945 0.29834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73265E-6 C -0.004 0.0155 -0.01111 0.01874 -0.01806 0.02984 C -0.0224 0.03655 -0.02552 0.0451 -0.02986 0.05158 C -0.0316 0.05412 -0.0342 0.05528 -0.03594 0.05759 C -0.05 0.07632 -0.04028 0.0717 -0.05226 0.0754 C -0.05452 0.08419 -0.06198 0.09251 -0.06875 0.09529 C -0.0783 0.10408 -0.08646 0.11587 -0.09566 0.12512 C -0.10729 0.13692 -0.09549 0.11957 -0.10903 0.13715 C -0.11476 0.14455 -0.11181 0.14594 -0.11945 0.15102 C -0.12222 0.15287 -0.12552 0.15334 -0.12847 0.15495 C -0.13056 0.15611 -0.13247 0.1575 -0.13438 0.15889 C -0.14184 0.16444 -0.14757 0.17461 -0.15538 0.17878 C -0.16493 0.18386 -0.18038 0.19311 -0.19115 0.19681 C -0.20972 0.22156 -0.19045 0.19936 -0.20903 0.21277 C -0.21893 0.21994 -0.22795 0.23012 -0.23889 0.23451 C -0.24462 0.24214 -0.25174 0.24584 -0.25972 0.24839 C -0.27813 0.26319 -0.29861 0.26018 -0.31945 0.26434 C -0.35417 0.27128 -0.38889 0.27591 -0.42396 0.27822 C -0.43316 0.28076 -0.4415 0.28446 -0.45087 0.28631 C -0.45486 0.28793 -0.45764 0.28863 -0.46129 0.2921 C -0.46389 0.29441 -0.46441 0.29973 -0.46719 0.30204 C -0.47552 0.30898 -0.48681 0.30898 -0.49566 0.31407 C -0.49775 0.31522 -0.49983 0.31638 -0.50156 0.318 C -0.5033 0.31962 -0.50417 0.32285 -0.50608 0.32401 C -0.5125 0.32841 -0.51875 0.32771 -0.52552 0.33002 C -0.53525 0.33326 -0.54566 0.33835 -0.55382 0.34598 C -0.55764 0.35361 -0.55938 0.35569 -0.5658 0.35986 C -0.56528 0.36379 -0.56493 0.36772 -0.56424 0.37165 C -0.56389 0.37373 -0.56215 0.37558 -0.56268 0.37766 C -0.56389 0.3816 -0.56788 0.38275 -0.57014 0.38576 C -0.5684 0.39547 -0.57014 0.39177 -0.5658 0.39755 " pathEditMode="relative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00434 0.00185 -0.00868 0.00347 -0.01285 0.00602 C -0.0224 0.0118 -0.02812 0.02477 -0.03819 0.02939 C -0.04583 0.03958 -0.04358 0.04652 -0.05556 0.05069 C -0.06962 0.06296 -0.05278 0.04652 -0.06198 0.06111 C -0.0658 0.06736 -0.07083 0.06898 -0.07622 0.07176 C -0.07778 0.07453 -0.07899 0.07801 -0.0809 0.08009 C -0.08229 0.08171 -0.08455 0.08102 -0.08576 0.0824 C -0.08733 0.08402 -0.08767 0.08703 -0.08889 0.08889 C -0.09028 0.09051 -0.09219 0.0912 -0.09375 0.09305 C -0.10243 0.10301 -0.10538 0.11064 -0.1158 0.1162 C -0.11823 0.13102 -0.11979 0.13032 -0.13003 0.13935 C -0.13559 0.14421 -0.1408 0.15532 -0.14444 0.16273 C -0.14722 0.17453 -0.14358 0.16389 -0.15069 0.17314 C -0.15764 0.18264 -0.16111 0.19652 -0.17135 0.20069 C -0.17552 0.20902 -0.17812 0.20902 -0.18542 0.21111 C -0.19306 0.22083 -0.20729 0.22685 -0.21719 0.23032 C -0.21823 0.2324 -0.21875 0.23518 -0.22031 0.23657 C -0.22153 0.23796 -0.225 0.23889 -0.225 0.23912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066800"/>
            <a:ext cx="56388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 পুরো প্রক্রিয়াটির ভিডিও আরো একবার দেখিঃ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Documents and Settings\ACER\Desktop\Shaju\Bangladesh-Floods.jpg"/>
          <p:cNvPicPr>
            <a:picLocks noChangeAspect="1" noChangeArrowheads="1"/>
          </p:cNvPicPr>
          <p:nvPr/>
        </p:nvPicPr>
        <p:blipFill>
          <a:blip r:embed="rId2" cstate="print"/>
          <a:srcRect b="1471"/>
          <a:stretch>
            <a:fillRect/>
          </a:stretch>
        </p:blipFill>
        <p:spPr bwMode="auto">
          <a:xfrm>
            <a:off x="529003" y="897465"/>
            <a:ext cx="8146073" cy="474133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4" name="Picture 3" descr="C:\Documents and Settings\ACER\Desktop\Shaju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54100"/>
            <a:ext cx="8305800" cy="48110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5" name="Picture 5" descr="C:\Documents and Settings\ACER\Desktop\Shaju\2010-04-23__let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86365"/>
            <a:ext cx="8305800" cy="495051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5122" name="Picture 2" descr="C:\Documents and Settings\ACER\Desktop\Shaju\causes-of-global-warm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914399"/>
            <a:ext cx="8305800" cy="50202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76201"/>
            <a:ext cx="7772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চিত্রে কী দেখছ?এমন কেন হচ্ছে বলোতো? 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6261153"/>
            <a:ext cx="4572000" cy="3561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 প্রতিক্রিয়ায় সৃষ্ট সমস্যা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animated\250px-SantaCruz-Spegazzini-CaidaAnimatio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1883"/>
            <a:ext cx="8305800" cy="1821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Documents and Settings\User\My Documents\My Pictures\55.JPG"/>
          <p:cNvPicPr>
            <a:picLocks noChangeAspect="1" noChangeArrowheads="1"/>
          </p:cNvPicPr>
          <p:nvPr/>
        </p:nvPicPr>
        <p:blipFill rotWithShape="1">
          <a:blip r:embed="rId7"/>
          <a:srcRect l="2105" t="1948" r="32419" b="44805"/>
          <a:stretch/>
        </p:blipFill>
        <p:spPr bwMode="auto">
          <a:xfrm>
            <a:off x="480017" y="903513"/>
            <a:ext cx="1537851" cy="2521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86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শিক্ষার্থীরা কি করছে?কেন করছে? </a:t>
            </a:r>
            <a:endParaRPr lang="en-US" sz="4400" b="1" dirty="0">
              <a:ln w="11430"/>
              <a:solidFill>
                <a:srgbClr val="2686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8534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বৃক্ষরোপন করছে ।প্রাকৃতিক পরিবেশের ভারসাম্য বজায় রাখতে গাছপালা গুরুত্বপূর্ণ ভুমিকা পালন করে।  </a:t>
            </a:r>
            <a:endParaRPr lang="en-US" sz="3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Documents and Settings\User\My Documents\Downloads\2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04900"/>
            <a:ext cx="7620000" cy="4648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3124200" cy="230832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১০ম শ্রেনী </a:t>
            </a:r>
          </a:p>
          <a:p>
            <a:r>
              <a:rPr lang="bn-BD" sz="36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জীব বিজ্ঞান</a:t>
            </a:r>
            <a:endParaRPr lang="en-US" sz="3600" b="1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অধ্যায়ঃ১৪ </a:t>
            </a:r>
          </a:p>
          <a:p>
            <a:r>
              <a:rPr lang="bn-BD" sz="36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en-US" sz="36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8862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 নাসরীন সুলতানা</a:t>
            </a:r>
          </a:p>
          <a:p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সহকারী শিক্ষিকা</a:t>
            </a:r>
          </a:p>
          <a:p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 জিলা স্কুল,রংপুর।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600200"/>
            <a:ext cx="2590800" cy="83099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28600" y="685800"/>
            <a:ext cx="3581400" cy="3048000"/>
          </a:xfrm>
          <a:prstGeom prst="horizontalScroll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3505200" y="3581400"/>
            <a:ext cx="4648200" cy="2667000"/>
          </a:xfrm>
          <a:prstGeom prst="horizontalScroll">
            <a:avLst/>
          </a:prstGeom>
          <a:noFill/>
          <a:ln w="762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19812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7696200" cy="35394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দলঃ শীতপ্রধাণ দেশে কেন গ্রীন হাউজ তৈরী করা হয়? </a:t>
            </a:r>
          </a:p>
          <a:p>
            <a:r>
              <a:rPr lang="bn-BD" sz="32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 দলঃপৃথিবীকে কেন গ্রীন হাউজের সাথে তুলনা করা হয়?</a:t>
            </a:r>
          </a:p>
          <a:p>
            <a:r>
              <a:rPr lang="bn-BD" sz="32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 দলঃ আজকের উল্লেখিত কারণ বাদে</a:t>
            </a:r>
            <a:r>
              <a:rPr lang="en-US" sz="32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co</a:t>
            </a:r>
            <a:r>
              <a:rPr lang="en-US" sz="24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বৃদ্ধির আর কী কী কারণ আছে?</a:t>
            </a:r>
          </a:p>
          <a:p>
            <a:r>
              <a:rPr lang="bn-BD" sz="32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দলঃ গ্রীন হাউজ প্রতিক্রিয়ার ফলে সৃষ্ট অন্যান্য সমস্যাগুলো লিখ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762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সময়ঃ৩ মিঃ+৮মিঃ  </a:t>
            </a:r>
          </a:p>
          <a:p>
            <a:pPr algn="ctr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শেষে উপস্থাপনঃ ৮ মিঃ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5E9EFF"/>
            </a:gs>
            <a:gs pos="8000">
              <a:srgbClr val="85C2FF"/>
            </a:gs>
            <a:gs pos="41000">
              <a:srgbClr val="73DCE7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29" y="381000"/>
            <a:ext cx="2438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sz="6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Documents and Settings\ACER\Desktop\Shaju\easy_start_green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2410" y="1828799"/>
            <a:ext cx="5287780" cy="318976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b="37472"/>
          <a:stretch>
            <a:fillRect/>
          </a:stretch>
        </p:blipFill>
        <p:spPr bwMode="auto">
          <a:xfrm>
            <a:off x="1952469" y="1828800"/>
            <a:ext cx="5391462" cy="3349256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6" name="Picture 7" descr="C:\Documents and Settings\ACER\Desktop\Shaju\melting-i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752600"/>
            <a:ext cx="6324600" cy="3429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62200" y="53340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চিত্রতে কী দেখছ ?কেন এই ঘর তৈরী করা হয়? 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541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প্রক্রিয়াটি ব্যাখ্যা কর?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2578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প্রক্রিয়াটির সমস্যা কিভাবে সমাধান করবে?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002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 হাউজ প্রতিক্রিয়া প্রতিরোধে তুমি কি কি পদক্ষেপ গ্রহণ করবে? উওরের স্বপক্ষে যুক্তি দাও? 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User\My Documents\Downloads\house.png"/>
          <p:cNvPicPr>
            <a:picLocks noChangeAspect="1" noChangeArrowheads="1"/>
          </p:cNvPicPr>
          <p:nvPr/>
        </p:nvPicPr>
        <p:blipFill>
          <a:blip r:embed="rId3"/>
          <a:srcRect l="12500" t="23256" r="20000" b="20930"/>
          <a:stretch>
            <a:fillRect/>
          </a:stretch>
        </p:blipFill>
        <p:spPr bwMode="auto">
          <a:xfrm>
            <a:off x="381000" y="228600"/>
            <a:ext cx="24384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Documents and Settings\ACER\Desktop\Shaju\global-warming-cafe-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828800"/>
            <a:ext cx="3352800" cy="3397250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228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সবাই মিলে আমাদের এই সুন্দর পৃথিবীকে রক্ষা করিঃ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667000"/>
            <a:ext cx="3810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CER\Desktop\Shaju\how_to_build_a_green_ice_house_inxq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2114" y="1741714"/>
            <a:ext cx="3600450" cy="396240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1027" name="Picture 3" descr="C:\Documents and Settings\ACER\Desktop\Shaju\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3657600" cy="4038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9200" y="381000"/>
            <a:ext cx="6781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চিত্রগুলো লক্ষ্য করঃ </a:t>
            </a:r>
          </a:p>
          <a:p>
            <a:pPr algn="ctr"/>
            <a:r>
              <a:rPr lang="bn-BD" sz="40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দেখতে পাচ্ছ ?</a:t>
            </a:r>
            <a:endParaRPr lang="en-US" sz="4000" b="1" dirty="0">
              <a:ln w="11430"/>
              <a:solidFill>
                <a:srgbClr val="2686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Downloads\corrugated greenhouse_10x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loud Callout 19"/>
          <p:cNvSpPr/>
          <p:nvPr/>
        </p:nvSpPr>
        <p:spPr>
          <a:xfrm>
            <a:off x="304800" y="304800"/>
            <a:ext cx="3429000" cy="2298138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Callout 20"/>
          <p:cNvSpPr/>
          <p:nvPr/>
        </p:nvSpPr>
        <p:spPr>
          <a:xfrm>
            <a:off x="3124200" y="835152"/>
            <a:ext cx="1752600" cy="1298448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Callout 22"/>
          <p:cNvSpPr/>
          <p:nvPr/>
        </p:nvSpPr>
        <p:spPr>
          <a:xfrm>
            <a:off x="4724400" y="911352"/>
            <a:ext cx="1143000" cy="1154814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 rot="1108477">
            <a:off x="6391026" y="929144"/>
            <a:ext cx="1851685" cy="2163181"/>
          </a:xfrm>
          <a:prstGeom prst="trapezoid">
            <a:avLst/>
          </a:prstGeom>
          <a:solidFill>
            <a:srgbClr val="FCE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C:\Documents and Settings\User\My Documents\Downloads\animated_sun_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667" y="21771"/>
            <a:ext cx="19050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Straight Arrow Connector 24"/>
          <p:cNvCxnSpPr/>
          <p:nvPr/>
        </p:nvCxnSpPr>
        <p:spPr>
          <a:xfrm flipH="1">
            <a:off x="7745009" y="1516700"/>
            <a:ext cx="46072" cy="30818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318369" y="1324139"/>
            <a:ext cx="156384" cy="34665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615420" y="2023952"/>
            <a:ext cx="166380" cy="37779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12267" y="1137555"/>
            <a:ext cx="164258" cy="3048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543801" y="2401743"/>
            <a:ext cx="70824" cy="41813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099003" y="2743200"/>
            <a:ext cx="241924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211573" y="2281424"/>
            <a:ext cx="129904" cy="38557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529941" y="3990974"/>
            <a:ext cx="206830" cy="35242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972700" y="4343400"/>
            <a:ext cx="89036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883667" y="3203805"/>
            <a:ext cx="76200" cy="32282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276973" y="4343400"/>
            <a:ext cx="128589" cy="4572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474753" y="3619500"/>
            <a:ext cx="69047" cy="45992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0" y="0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Cloud Callout 37"/>
          <p:cNvSpPr/>
          <p:nvPr/>
        </p:nvSpPr>
        <p:spPr>
          <a:xfrm rot="16801188">
            <a:off x="133447" y="-125505"/>
            <a:ext cx="1676400" cy="2024455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4.44444E-6 L -0.20348 0.5562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4" y="2780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753 -0.20047 L -0.12414 0.4057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3030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146 -0.17222 L -0.11215 0.2666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219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7.40741E-7 L -0.0493 0.15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75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827 -0.21111 L -0.02673 0.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5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611 -0.16875 L -0.03055 0.2201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94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1.11111E-6 L -0.15052 0.4590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2294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01 -0.17731 L -0.04323 0.2560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16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8264 -0.47778 L -0.00903 0.0666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722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382 -0.37245 L -0.02118 0.1497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785 -0.21389 L -0.03715 0.25277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333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1.48148E-6 L -0.07448 0.4231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rk\Desktop\vlcsnap-2012-02-22-21h00m57s2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600200" y="1905506"/>
            <a:ext cx="6019800" cy="3631763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bn-BD" sz="11500" b="1" dirty="0" smtClean="0">
                <a:ln w="1905"/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গ্রীন হাউজ প্রতিক্রিয়া </a:t>
            </a:r>
            <a:endParaRPr lang="en-US" sz="11500" b="1" dirty="0">
              <a:ln w="1905"/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3200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ফলঃ </a:t>
            </a:r>
            <a:endParaRPr lang="en-US" sz="54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80010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গ্রীন হাউজ কী তা বলতে পারবে। </a:t>
            </a:r>
          </a:p>
          <a:p>
            <a:r>
              <a:rPr lang="bn-BD" sz="40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গ্রীন হাউজ প্রতিক্রিয়া ব্যাখ্যা করতে পারবে।</a:t>
            </a:r>
          </a:p>
          <a:p>
            <a:r>
              <a:rPr lang="bn-BD" sz="40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৩।কেন পৃথিবীতে</a:t>
            </a:r>
            <a:r>
              <a:rPr lang="en-US" sz="40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co</a:t>
            </a:r>
            <a:r>
              <a:rPr lang="en-US" sz="24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পরিমান বাড়ছে তা বলতে পারবে। </a:t>
            </a:r>
            <a:r>
              <a:rPr lang="bn-BD" sz="32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 smtClean="0">
              <a:ln w="11430"/>
              <a:solidFill>
                <a:srgbClr val="2686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গ্রীন হাউজ প্রতিক্রিয়ার ফলে সৃষ্ট সমস্যা গুলো চিহ্নিত করে সমাধানের উপায় বের করতে পারবে।  </a:t>
            </a:r>
            <a:endParaRPr lang="en-US" sz="4000" b="1" dirty="0">
              <a:ln w="11430"/>
              <a:solidFill>
                <a:srgbClr val="2686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Downloads\corrugated greenhouse_10x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loud Callout 19"/>
          <p:cNvSpPr/>
          <p:nvPr/>
        </p:nvSpPr>
        <p:spPr>
          <a:xfrm>
            <a:off x="304800" y="685800"/>
            <a:ext cx="3429000" cy="1917138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Callout 20"/>
          <p:cNvSpPr/>
          <p:nvPr/>
        </p:nvSpPr>
        <p:spPr>
          <a:xfrm>
            <a:off x="3124200" y="1143000"/>
            <a:ext cx="1752600" cy="990600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4724400" y="911352"/>
            <a:ext cx="1143000" cy="1154814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 rot="1108477">
            <a:off x="6391026" y="929144"/>
            <a:ext cx="1851685" cy="2163181"/>
          </a:xfrm>
          <a:prstGeom prst="trapezoid">
            <a:avLst/>
          </a:prstGeom>
          <a:solidFill>
            <a:srgbClr val="FCE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C:\Documents and Settings\User\My Documents\Downloads\animated_sun_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667" y="21771"/>
            <a:ext cx="19050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Straight Arrow Connector 24"/>
          <p:cNvCxnSpPr/>
          <p:nvPr/>
        </p:nvCxnSpPr>
        <p:spPr>
          <a:xfrm flipH="1">
            <a:off x="7745009" y="1516700"/>
            <a:ext cx="46072" cy="30818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318369" y="1324139"/>
            <a:ext cx="156384" cy="34665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615420" y="2023952"/>
            <a:ext cx="166380" cy="37779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12267" y="1137555"/>
            <a:ext cx="164258" cy="3048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543801" y="2401743"/>
            <a:ext cx="70824" cy="41813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099003" y="2743200"/>
            <a:ext cx="241924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211573" y="2281424"/>
            <a:ext cx="129904" cy="38557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529941" y="3990974"/>
            <a:ext cx="206830" cy="35242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972700" y="4343400"/>
            <a:ext cx="89036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883667" y="3203805"/>
            <a:ext cx="76200" cy="32282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276973" y="4343400"/>
            <a:ext cx="128589" cy="4572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474753" y="3619500"/>
            <a:ext cx="69047" cy="45992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0" y="1219200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228600"/>
            <a:ext cx="44958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 চিত্রগুলো দেখ-কি বুঝতে পারছ?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8127733" y="4245429"/>
            <a:ext cx="794" cy="4579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505200" y="4114800"/>
            <a:ext cx="1588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222733" y="3788229"/>
            <a:ext cx="1588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984733" y="4397829"/>
            <a:ext cx="794" cy="458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613133" y="4626429"/>
            <a:ext cx="1588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774933" y="3635829"/>
            <a:ext cx="794" cy="3802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loud Callout 44"/>
          <p:cNvSpPr/>
          <p:nvPr/>
        </p:nvSpPr>
        <p:spPr>
          <a:xfrm rot="16801188">
            <a:off x="111234" y="342735"/>
            <a:ext cx="1775169" cy="2024455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4.44444E-6 L -0.20348 0.5562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4" y="2780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753 -0.20047 L -0.12414 0.4057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3030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146 -0.17222 L -0.11215 0.2666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219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7.40741E-7 L -0.0493 0.15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75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827 -0.21111 L -0.02673 0.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5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611 -0.16875 L -0.03055 0.2201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94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1.11111E-6 L -0.15052 0.4590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2294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01 -0.17731 L -0.04323 0.2560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16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8264 -0.47778 L -0.00903 0.0666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722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382 -0.37245 L -0.02118 0.1497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785 -0.21389 L -0.03715 0.25277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333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1.48148E-6 L -0.07448 0.4231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16111 L 0.00834 -0.105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0.04213 L -0.03055 -0.1912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0.14769 L 0.01111 -0.1189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00555 0.2643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3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7222 L -0.00834 0.1388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16551 L 1.11022E-16 0.0333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My Documents\Downloads\riga-green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86800" cy="4876800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5638800"/>
            <a:ext cx="8686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শীতপ্রধান দেশে ঠান্ডা থেকে বাঁচানোর জন্য কাঁচের ঘরের ভেতরে গাছপালা লাগানো হয়।কাচ তাপ কুপরিবাহী বলে বাইরের ঠান্ডা ভেতরে ঢুকতে পারে না,ভেতরের গরম ও বাইরে বের হতে পারে না।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715000"/>
            <a:ext cx="2438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গ্রীনহাউজ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95600" y="2286000"/>
            <a:ext cx="3200400" cy="2895600"/>
          </a:xfrm>
          <a:prstGeom prst="ellipse">
            <a:avLst/>
          </a:prstGeom>
          <a:noFill/>
          <a:ln w="1019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3429000"/>
            <a:ext cx="457200" cy="777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762500" y="2247900"/>
            <a:ext cx="3810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505200" y="2362200"/>
            <a:ext cx="3810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590800" y="4343400"/>
            <a:ext cx="3810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43600" y="4419600"/>
            <a:ext cx="3048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695700" y="5295900"/>
            <a:ext cx="3810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4991100" y="5295900"/>
            <a:ext cx="3048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209800" y="304800"/>
            <a:ext cx="449580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লক্ষ্য করঃ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352800" y="1143000"/>
            <a:ext cx="24432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2686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দেখতে পাচ্ছ ?</a:t>
            </a:r>
            <a:endParaRPr lang="en-US" sz="3200" b="1" dirty="0">
              <a:ln w="11430"/>
              <a:solidFill>
                <a:srgbClr val="2686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Manual Operation 25"/>
          <p:cNvSpPr/>
          <p:nvPr/>
        </p:nvSpPr>
        <p:spPr>
          <a:xfrm rot="13599686">
            <a:off x="5552171" y="678986"/>
            <a:ext cx="1558038" cy="3583713"/>
          </a:xfrm>
          <a:prstGeom prst="flowChartManualOperation">
            <a:avLst/>
          </a:prstGeom>
          <a:solidFill>
            <a:srgbClr val="FCF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 descr="C:\Documents and Settings\ACER\Desktop\Shaju\S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8600"/>
            <a:ext cx="1600200" cy="1752600"/>
          </a:xfrm>
          <a:prstGeom prst="rect">
            <a:avLst/>
          </a:prstGeom>
          <a:noFill/>
        </p:spPr>
      </p:pic>
      <p:cxnSp>
        <p:nvCxnSpPr>
          <p:cNvPr id="54" name="Straight Arrow Connector 53"/>
          <p:cNvCxnSpPr/>
          <p:nvPr/>
        </p:nvCxnSpPr>
        <p:spPr>
          <a:xfrm flipH="1">
            <a:off x="6896101" y="1348301"/>
            <a:ext cx="413656" cy="457200"/>
          </a:xfrm>
          <a:prstGeom prst="straightConnector1">
            <a:avLst/>
          </a:prstGeom>
          <a:ln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477001" y="1866900"/>
            <a:ext cx="419100" cy="457200"/>
          </a:xfrm>
          <a:prstGeom prst="straightConnector1">
            <a:avLst/>
          </a:prstGeom>
          <a:ln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2800" y="1371600"/>
            <a:ext cx="419100" cy="457200"/>
          </a:xfrm>
          <a:prstGeom prst="straightConnector1">
            <a:avLst/>
          </a:prstGeom>
          <a:ln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6515100" y="2095500"/>
            <a:ext cx="457200" cy="381000"/>
          </a:xfrm>
          <a:prstGeom prst="straightConnector1">
            <a:avLst/>
          </a:prstGeom>
          <a:ln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6629400" y="1219200"/>
            <a:ext cx="381000" cy="457200"/>
          </a:xfrm>
          <a:prstGeom prst="straightConnector1">
            <a:avLst/>
          </a:prstGeom>
          <a:ln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248400" y="2514600"/>
            <a:ext cx="533400" cy="609600"/>
          </a:xfrm>
          <a:prstGeom prst="straightConnector1">
            <a:avLst/>
          </a:prstGeom>
          <a:ln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6172200" y="1828800"/>
            <a:ext cx="381000" cy="381000"/>
          </a:xfrm>
          <a:prstGeom prst="straightConnector1">
            <a:avLst/>
          </a:prstGeom>
          <a:ln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791200" y="3048000"/>
            <a:ext cx="381000" cy="457200"/>
          </a:xfrm>
          <a:prstGeom prst="straightConnector1">
            <a:avLst/>
          </a:prstGeom>
          <a:ln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5562600" y="2362200"/>
            <a:ext cx="457200" cy="457200"/>
          </a:xfrm>
          <a:prstGeom prst="straightConnector1">
            <a:avLst/>
          </a:prstGeom>
          <a:ln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5181600" y="3352800"/>
            <a:ext cx="381000" cy="457200"/>
          </a:xfrm>
          <a:prstGeom prst="straightConnector1">
            <a:avLst/>
          </a:prstGeom>
          <a:ln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791200" y="2590800"/>
            <a:ext cx="457200" cy="457200"/>
          </a:xfrm>
          <a:prstGeom prst="straightConnector1">
            <a:avLst/>
          </a:prstGeom>
          <a:ln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648200" y="3352800"/>
            <a:ext cx="419100" cy="457200"/>
          </a:xfrm>
          <a:prstGeom prst="straightConnector1">
            <a:avLst/>
          </a:prstGeom>
          <a:ln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Documents and Settings\ACER\Desktop\Shaju\animated_eart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590800"/>
            <a:ext cx="2667000" cy="24384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62000" y="5791200"/>
            <a:ext cx="76200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আলো পৃথিবীকে উত্তপ্ত করছে।এই উত্তাপের অনেকটাই বিকিরিত হয়ে বায়ুমন্ডলের মধ্যে দিয়ে হারিয়ে যাচ্ছে মহাশূন্যে।ফলে পৃথিবীর বায়ুমন্ডলের উত্তাপ মোটামুটি একরকম থাকে।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0" y="57912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32048" y="6488668"/>
            <a:ext cx="1511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আফরোজা-রংপুর 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-0.01667 L -3.33333E-6 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5 0.2555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1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4995 L 3.33333E-6 -3.3025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-0.4125 -0.4444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333 0.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4583 0.4333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2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2222 L 0.47917 0.2944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1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4.44444E-6 L -0.225 0.3277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164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65587E-6 L -0.23334 0.3110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15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25 -0.09991 L -0.34167 0.2997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20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17 -2.22222E-6 L -0.30416 0.3108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5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4.19056E-6 L -0.20417 0.2775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39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22222E-6 L -0.19584 0.2833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14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0833 -0.19981 L -0.075 0.2999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25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63737E-6 L -0.10416 0.1609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80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1.11111E-6 L -0.10834 0.19444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97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125 -0.36078 L -0.1125 0.078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219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5 -0.24977 L -0.09167 0.10592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17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4583 -0.34413 L -0.07083 0.011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483</Words>
  <Application>Microsoft Office PowerPoint</Application>
  <PresentationFormat>On-screen Show (4:3)</PresentationFormat>
  <Paragraphs>124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house-Biology-Class-10-Rangpur</dc:title>
  <dc:subject>Biology</dc:subject>
  <dc:creator>Afroza nasreen sultana</dc:creator>
  <cp:keywords>Biology-Afroza</cp:keywords>
  <cp:lastModifiedBy>User</cp:lastModifiedBy>
  <cp:revision>4</cp:revision>
  <dcterms:created xsi:type="dcterms:W3CDTF">2006-08-16T00:00:00Z</dcterms:created>
  <dcterms:modified xsi:type="dcterms:W3CDTF">2013-08-04T05:14:49Z</dcterms:modified>
  <cp:category>1</cp:category>
</cp:coreProperties>
</file>